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5"/>
  </p:notesMasterIdLst>
  <p:sldIdLst>
    <p:sldId id="256" r:id="rId3"/>
    <p:sldId id="315" r:id="rId4"/>
    <p:sldId id="311" r:id="rId5"/>
    <p:sldId id="310" r:id="rId6"/>
    <p:sldId id="308" r:id="rId7"/>
    <p:sldId id="259" r:id="rId8"/>
    <p:sldId id="338" r:id="rId9"/>
    <p:sldId id="260" r:id="rId10"/>
    <p:sldId id="261" r:id="rId11"/>
    <p:sldId id="357" r:id="rId12"/>
    <p:sldId id="345" r:id="rId13"/>
    <p:sldId id="356" r:id="rId14"/>
    <p:sldId id="343" r:id="rId15"/>
    <p:sldId id="350" r:id="rId16"/>
    <p:sldId id="353" r:id="rId17"/>
    <p:sldId id="355" r:id="rId18"/>
    <p:sldId id="265" r:id="rId19"/>
    <p:sldId id="348" r:id="rId20"/>
    <p:sldId id="358" r:id="rId21"/>
    <p:sldId id="266" r:id="rId22"/>
    <p:sldId id="267" r:id="rId23"/>
    <p:sldId id="268" r:id="rId24"/>
    <p:sldId id="341" r:id="rId25"/>
    <p:sldId id="273" r:id="rId26"/>
    <p:sldId id="335" r:id="rId27"/>
    <p:sldId id="317" r:id="rId28"/>
    <p:sldId id="346" r:id="rId29"/>
    <p:sldId id="347" r:id="rId30"/>
    <p:sldId id="352" r:id="rId31"/>
    <p:sldId id="354" r:id="rId32"/>
    <p:sldId id="277" r:id="rId33"/>
    <p:sldId id="278" r:id="rId3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38"/>
    <p:restoredTop sz="68793" autoAdjust="0"/>
  </p:normalViewPr>
  <p:slideViewPr>
    <p:cSldViewPr snapToGrid="0">
      <p:cViewPr>
        <p:scale>
          <a:sx n="56" d="100"/>
          <a:sy n="56" d="100"/>
        </p:scale>
        <p:origin x="144" y="3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2" d="100"/>
        <a:sy n="11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0000105106\Documents\OpenChain_Mtg_Japan_Taiwan.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0000105106\Documents\JapanWG-M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'JWG meeting'!$E$2</c:f>
              <c:strCache>
                <c:ptCount val="1"/>
                <c:pt idx="0">
                  <c:v>Num. of attendees</c:v>
                </c:pt>
              </c:strCache>
            </c:strRef>
          </c:tx>
          <c:spPr>
            <a:solidFill>
              <a:schemeClr val="accent1"/>
            </a:solidFill>
            <a:ln>
              <a:noFill/>
            </a:ln>
            <a:effectLst/>
          </c:spPr>
          <c:invertIfNegative val="0"/>
          <c:trendline>
            <c:spPr>
              <a:ln w="19050" cap="rnd">
                <a:solidFill>
                  <a:schemeClr val="accent1"/>
                </a:solidFill>
                <a:prstDash val="solid"/>
              </a:ln>
              <a:effectLst/>
            </c:spPr>
            <c:trendlineType val="linear"/>
            <c:dispRSqr val="0"/>
            <c:dispEq val="0"/>
          </c:trendline>
          <c:cat>
            <c:strRef>
              <c:f>'JWG meeting'!$C$3:$C$13</c:f>
              <c:strCache>
                <c:ptCount val="10"/>
                <c:pt idx="0">
                  <c:v>2017/Dec/27</c:v>
                </c:pt>
                <c:pt idx="1">
                  <c:v>2018/Feb/22</c:v>
                </c:pt>
                <c:pt idx="2">
                  <c:v>2018/Apr/19</c:v>
                </c:pt>
                <c:pt idx="3">
                  <c:v>2018/Jun/13</c:v>
                </c:pt>
                <c:pt idx="4">
                  <c:v>2018/Aug/31</c:v>
                </c:pt>
                <c:pt idx="5">
                  <c:v>2018/Oct/31</c:v>
                </c:pt>
                <c:pt idx="6">
                  <c:v>2018/Nov/20</c:v>
                </c:pt>
                <c:pt idx="7">
                  <c:v>2018/Dec/5</c:v>
                </c:pt>
                <c:pt idx="8">
                  <c:v>2019/Feb/28</c:v>
                </c:pt>
                <c:pt idx="9">
                  <c:v>2019/Apr/xx</c:v>
                </c:pt>
              </c:strCache>
              <c:extLst/>
            </c:strRef>
          </c:cat>
          <c:val>
            <c:numRef>
              <c:f>'JWG meeting'!$E$3:$E$14</c:f>
              <c:numCache>
                <c:formatCode>General</c:formatCode>
                <c:ptCount val="11"/>
                <c:pt idx="0">
                  <c:v>22</c:v>
                </c:pt>
                <c:pt idx="1">
                  <c:v>22</c:v>
                </c:pt>
                <c:pt idx="2">
                  <c:v>25</c:v>
                </c:pt>
                <c:pt idx="3">
                  <c:v>43</c:v>
                </c:pt>
                <c:pt idx="4">
                  <c:v>59</c:v>
                </c:pt>
                <c:pt idx="5">
                  <c:v>49</c:v>
                </c:pt>
                <c:pt idx="6">
                  <c:v>20</c:v>
                </c:pt>
                <c:pt idx="7">
                  <c:v>40</c:v>
                </c:pt>
                <c:pt idx="8">
                  <c:v>45</c:v>
                </c:pt>
              </c:numCache>
              <c:extLst/>
            </c:numRef>
          </c:val>
          <c:extLst>
            <c:ext xmlns:c16="http://schemas.microsoft.com/office/drawing/2014/chart" uri="{C3380CC4-5D6E-409C-BE32-E72D297353CC}">
              <c16:uniqueId val="{00000001-31FF-8440-BA8E-D5CBB40544C3}"/>
            </c:ext>
          </c:extLst>
        </c:ser>
        <c:ser>
          <c:idx val="1"/>
          <c:order val="1"/>
          <c:tx>
            <c:strRef>
              <c:f>'JWG meeting'!$F$2</c:f>
              <c:strCache>
                <c:ptCount val="1"/>
                <c:pt idx="0">
                  <c:v>Num. of entities</c:v>
                </c:pt>
              </c:strCache>
            </c:strRef>
          </c:tx>
          <c:spPr>
            <a:solidFill>
              <a:schemeClr val="accent2"/>
            </a:solidFill>
            <a:ln>
              <a:noFill/>
            </a:ln>
            <a:effectLst/>
          </c:spPr>
          <c:invertIfNegative val="0"/>
          <c:trendline>
            <c:spPr>
              <a:ln w="19050" cap="rnd">
                <a:solidFill>
                  <a:schemeClr val="accent2"/>
                </a:solidFill>
                <a:prstDash val="solid"/>
              </a:ln>
              <a:effectLst/>
            </c:spPr>
            <c:trendlineType val="linear"/>
            <c:dispRSqr val="0"/>
            <c:dispEq val="0"/>
          </c:trendline>
          <c:cat>
            <c:strRef>
              <c:f>'JWG meeting'!$C$3:$C$13</c:f>
              <c:strCache>
                <c:ptCount val="10"/>
                <c:pt idx="0">
                  <c:v>2017/Dec/27</c:v>
                </c:pt>
                <c:pt idx="1">
                  <c:v>2018/Feb/22</c:v>
                </c:pt>
                <c:pt idx="2">
                  <c:v>2018/Apr/19</c:v>
                </c:pt>
                <c:pt idx="3">
                  <c:v>2018/Jun/13</c:v>
                </c:pt>
                <c:pt idx="4">
                  <c:v>2018/Aug/31</c:v>
                </c:pt>
                <c:pt idx="5">
                  <c:v>2018/Oct/31</c:v>
                </c:pt>
                <c:pt idx="6">
                  <c:v>2018/Nov/20</c:v>
                </c:pt>
                <c:pt idx="7">
                  <c:v>2018/Dec/5</c:v>
                </c:pt>
                <c:pt idx="8">
                  <c:v>2019/Feb/28</c:v>
                </c:pt>
                <c:pt idx="9">
                  <c:v>2019/Apr/xx</c:v>
                </c:pt>
              </c:strCache>
              <c:extLst/>
            </c:strRef>
          </c:cat>
          <c:val>
            <c:numRef>
              <c:f>'JWG meeting'!$F$3:$F$14</c:f>
              <c:numCache>
                <c:formatCode>General</c:formatCode>
                <c:ptCount val="11"/>
                <c:pt idx="0">
                  <c:v>8</c:v>
                </c:pt>
                <c:pt idx="1">
                  <c:v>11</c:v>
                </c:pt>
                <c:pt idx="2">
                  <c:v>13</c:v>
                </c:pt>
                <c:pt idx="3">
                  <c:v>27</c:v>
                </c:pt>
                <c:pt idx="4">
                  <c:v>24</c:v>
                </c:pt>
                <c:pt idx="5">
                  <c:v>26</c:v>
                </c:pt>
                <c:pt idx="6">
                  <c:v>10</c:v>
                </c:pt>
                <c:pt idx="7">
                  <c:v>25</c:v>
                </c:pt>
                <c:pt idx="8">
                  <c:v>26</c:v>
                </c:pt>
              </c:numCache>
              <c:extLst/>
            </c:numRef>
          </c:val>
          <c:extLst>
            <c:ext xmlns:c16="http://schemas.microsoft.com/office/drawing/2014/chart" uri="{C3380CC4-5D6E-409C-BE32-E72D297353CC}">
              <c16:uniqueId val="{00000003-31FF-8440-BA8E-D5CBB40544C3}"/>
            </c:ext>
          </c:extLst>
        </c:ser>
        <c:dLbls>
          <c:showLegendKey val="0"/>
          <c:showVal val="0"/>
          <c:showCatName val="0"/>
          <c:showSerName val="0"/>
          <c:showPercent val="0"/>
          <c:showBubbleSize val="0"/>
        </c:dLbls>
        <c:gapWidth val="219"/>
        <c:overlap val="-27"/>
        <c:axId val="465277984"/>
        <c:axId val="465278312"/>
      </c:barChart>
      <c:catAx>
        <c:axId val="46527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465278312"/>
        <c:crosses val="autoZero"/>
        <c:auto val="1"/>
        <c:lblAlgn val="ctr"/>
        <c:lblOffset val="100"/>
        <c:noMultiLvlLbl val="0"/>
      </c:catAx>
      <c:valAx>
        <c:axId val="465278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465277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ja-JP" sz="1400" b="0" i="0" u="none" strike="noStrike" kern="1200" cap="none" spc="20" baseline="0">
                <a:solidFill>
                  <a:schemeClr val="dk1">
                    <a:lumMod val="50000"/>
                    <a:lumOff val="50000"/>
                  </a:schemeClr>
                </a:solidFill>
                <a:latin typeface="+mn-lt"/>
                <a:ea typeface="+mn-ea"/>
                <a:cs typeface="+mn-cs"/>
              </a:defRPr>
            </a:pPr>
            <a:r>
              <a:rPr lang="en-US" altLang="ja-JP"/>
              <a:t>Japan</a:t>
            </a:r>
            <a:r>
              <a:rPr lang="en-US" altLang="ja-JP" baseline="0"/>
              <a:t> WG ML registration</a:t>
            </a:r>
            <a:endParaRPr lang="ja-JP"/>
          </a:p>
        </c:rich>
      </c:tx>
      <c:overlay val="0"/>
      <c:spPr>
        <a:noFill/>
        <a:ln>
          <a:noFill/>
        </a:ln>
        <a:effectLst/>
      </c:spPr>
      <c:txPr>
        <a:bodyPr rot="0" spcFirstLastPara="1" vertOverflow="ellipsis" vert="horz" wrap="square" anchor="ctr" anchorCtr="1"/>
        <a:lstStyle/>
        <a:p>
          <a:pPr>
            <a:defRPr lang="ja-JP"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summary!$C$2</c:f>
              <c:strCache>
                <c:ptCount val="1"/>
                <c:pt idx="0">
                  <c:v>Person</c:v>
                </c:pt>
              </c:strCache>
            </c:strRef>
          </c:tx>
          <c:spPr>
            <a:ln w="22225" cap="rnd" cmpd="sng" algn="ctr">
              <a:solidFill>
                <a:schemeClr val="accent1"/>
              </a:solidFill>
              <a:round/>
            </a:ln>
            <a:effectLst/>
          </c:spPr>
          <c:marker>
            <c:symbol val="none"/>
          </c:marker>
          <c:dLbls>
            <c:dLbl>
              <c:idx val="0"/>
              <c:layout>
                <c:manualLayout>
                  <c:x val="-3.6815920398009953E-2"/>
                  <c:y val="-3.13152400835074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D7-0C45-93F8-411FE385A3D7}"/>
                </c:ext>
              </c:extLst>
            </c:dLbl>
            <c:dLbl>
              <c:idx val="1"/>
              <c:layout>
                <c:manualLayout>
                  <c:x val="-3.1578947368421068E-2"/>
                  <c:y val="-3.82741823242867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D7-0C45-93F8-411FE385A3D7}"/>
                </c:ext>
              </c:extLst>
            </c:dLbl>
            <c:dLbl>
              <c:idx val="2"/>
              <c:layout>
                <c:manualLayout>
                  <c:x val="-3.41974338832155E-2"/>
                  <c:y val="-4.17536534446764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9D7-0C45-93F8-411FE385A3D7}"/>
                </c:ext>
              </c:extLst>
            </c:dLbl>
            <c:dLbl>
              <c:idx val="3"/>
              <c:layout>
                <c:manualLayout>
                  <c:x val="-4.2052893427598749E-2"/>
                  <c:y val="-3.1315240083507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9D7-0C45-93F8-411FE385A3D7}"/>
                </c:ext>
              </c:extLst>
            </c:dLbl>
            <c:dLbl>
              <c:idx val="4"/>
              <c:layout>
                <c:manualLayout>
                  <c:x val="-2.916540381391839E-2"/>
                  <c:y val="-3.13152400835073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9D7-0C45-93F8-411FE385A3D7}"/>
                </c:ext>
              </c:extLst>
            </c:dLbl>
            <c:dLbl>
              <c:idx val="5"/>
              <c:layout>
                <c:manualLayout>
                  <c:x val="-4.529513061587763E-2"/>
                  <c:y val="-3.13152400835073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9D7-0C45-93F8-411FE385A3D7}"/>
                </c:ext>
              </c:extLst>
            </c:dLbl>
            <c:dLbl>
              <c:idx val="6"/>
              <c:layout>
                <c:manualLayout>
                  <c:x val="-1.3069462247020838E-2"/>
                  <c:y val="-2.93933739928815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9D7-0C45-93F8-411FE385A3D7}"/>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summary!$B$3:$B$9</c:f>
              <c:numCache>
                <c:formatCode>m/d/yyyy</c:formatCode>
                <c:ptCount val="7"/>
                <c:pt idx="0">
                  <c:v>43137</c:v>
                </c:pt>
                <c:pt idx="1">
                  <c:v>43147</c:v>
                </c:pt>
                <c:pt idx="2">
                  <c:v>43207</c:v>
                </c:pt>
                <c:pt idx="3">
                  <c:v>43405</c:v>
                </c:pt>
                <c:pt idx="4">
                  <c:v>43453</c:v>
                </c:pt>
                <c:pt idx="5">
                  <c:v>43494</c:v>
                </c:pt>
                <c:pt idx="6">
                  <c:v>43521</c:v>
                </c:pt>
              </c:numCache>
            </c:numRef>
          </c:cat>
          <c:val>
            <c:numRef>
              <c:f>summary!$C$3:$C$9</c:f>
              <c:numCache>
                <c:formatCode>General</c:formatCode>
                <c:ptCount val="7"/>
                <c:pt idx="0">
                  <c:v>14</c:v>
                </c:pt>
                <c:pt idx="1">
                  <c:v>22</c:v>
                </c:pt>
                <c:pt idx="2">
                  <c:v>34</c:v>
                </c:pt>
                <c:pt idx="3">
                  <c:v>75</c:v>
                </c:pt>
                <c:pt idx="4">
                  <c:v>90</c:v>
                </c:pt>
                <c:pt idx="5">
                  <c:v>97</c:v>
                </c:pt>
                <c:pt idx="6">
                  <c:v>108</c:v>
                </c:pt>
              </c:numCache>
            </c:numRef>
          </c:val>
          <c:smooth val="0"/>
          <c:extLst>
            <c:ext xmlns:c16="http://schemas.microsoft.com/office/drawing/2014/chart" uri="{C3380CC4-5D6E-409C-BE32-E72D297353CC}">
              <c16:uniqueId val="{00000007-D9D7-0C45-93F8-411FE385A3D7}"/>
            </c:ext>
          </c:extLst>
        </c:ser>
        <c:ser>
          <c:idx val="1"/>
          <c:order val="1"/>
          <c:tx>
            <c:strRef>
              <c:f>summary!$D$2</c:f>
              <c:strCache>
                <c:ptCount val="1"/>
                <c:pt idx="0">
                  <c:v>Entity</c:v>
                </c:pt>
              </c:strCache>
            </c:strRef>
          </c:tx>
          <c:spPr>
            <a:ln w="22225" cap="rnd" cmpd="sng" algn="ctr">
              <a:solidFill>
                <a:schemeClr val="accent2"/>
              </a:solidFill>
              <a:round/>
            </a:ln>
            <a:effectLst/>
          </c:spPr>
          <c:marker>
            <c:symbol val="none"/>
          </c:marker>
          <c:dLbls>
            <c:dLbl>
              <c:idx val="0"/>
              <c:layout>
                <c:manualLayout>
                  <c:x val="-2.8227284629484158E-2"/>
                  <c:y val="-2.0876826722338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9D7-0C45-93F8-411FE385A3D7}"/>
                </c:ext>
              </c:extLst>
            </c:dLbl>
            <c:dLbl>
              <c:idx val="1"/>
              <c:layout>
                <c:manualLayout>
                  <c:x val="-3.41974338832155E-2"/>
                  <c:y val="-2.0876826722338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9D7-0C45-93F8-411FE385A3D7}"/>
                </c:ext>
              </c:extLst>
            </c:dLbl>
            <c:dLbl>
              <c:idx val="2"/>
              <c:layout>
                <c:manualLayout>
                  <c:x val="-3.1578947368421054E-2"/>
                  <c:y val="-2.78357689631177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9D7-0C45-93F8-411FE385A3D7}"/>
                </c:ext>
              </c:extLst>
            </c:dLbl>
            <c:dLbl>
              <c:idx val="3"/>
              <c:layout>
                <c:manualLayout>
                  <c:x val="-3.41974338832155E-2"/>
                  <c:y val="-2.0876826722338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9D7-0C45-93F8-411FE385A3D7}"/>
                </c:ext>
              </c:extLst>
            </c:dLbl>
            <c:dLbl>
              <c:idx val="4"/>
              <c:layout>
                <c:manualLayout>
                  <c:x val="-2.916540381391839E-2"/>
                  <c:y val="-3.47947112038970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9D7-0C45-93F8-411FE385A3D7}"/>
                </c:ext>
              </c:extLst>
            </c:dLbl>
            <c:dLbl>
              <c:idx val="5"/>
              <c:layout>
                <c:manualLayout>
                  <c:x val="-5.4901278550555821E-2"/>
                  <c:y val="-4.17536534446764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9D7-0C45-93F8-411FE385A3D7}"/>
                </c:ext>
              </c:extLst>
            </c:dLbl>
            <c:dLbl>
              <c:idx val="6"/>
              <c:layout>
                <c:manualLayout>
                  <c:x val="-2.1547090051688627E-2"/>
                  <c:y val="-3.91911653238421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9D7-0C45-93F8-411FE385A3D7}"/>
                </c:ext>
              </c:extLst>
            </c:dLbl>
            <c:spPr>
              <a:noFill/>
              <a:ln>
                <a:noFill/>
              </a:ln>
              <a:effectLst/>
            </c:spPr>
            <c:txPr>
              <a:bodyPr rot="0" spcFirstLastPara="1" vertOverflow="ellipsis" vert="horz" wrap="square" lIns="38100" tIns="19050" rIns="38100" bIns="19050" anchor="ctr" anchorCtr="1">
                <a:spAutoFit/>
              </a:bodyPr>
              <a:lstStyle/>
              <a:p>
                <a:pPr>
                  <a:defRPr lang="ja-JP"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summary!$B$3:$B$9</c:f>
              <c:numCache>
                <c:formatCode>m/d/yyyy</c:formatCode>
                <c:ptCount val="7"/>
                <c:pt idx="0">
                  <c:v>43137</c:v>
                </c:pt>
                <c:pt idx="1">
                  <c:v>43147</c:v>
                </c:pt>
                <c:pt idx="2">
                  <c:v>43207</c:v>
                </c:pt>
                <c:pt idx="3">
                  <c:v>43405</c:v>
                </c:pt>
                <c:pt idx="4">
                  <c:v>43453</c:v>
                </c:pt>
                <c:pt idx="5">
                  <c:v>43494</c:v>
                </c:pt>
                <c:pt idx="6">
                  <c:v>43521</c:v>
                </c:pt>
              </c:numCache>
            </c:numRef>
          </c:cat>
          <c:val>
            <c:numRef>
              <c:f>summary!$D$3:$D$9</c:f>
              <c:numCache>
                <c:formatCode>General</c:formatCode>
                <c:ptCount val="7"/>
                <c:pt idx="0">
                  <c:v>8</c:v>
                </c:pt>
                <c:pt idx="1">
                  <c:v>13</c:v>
                </c:pt>
                <c:pt idx="2">
                  <c:v>18</c:v>
                </c:pt>
                <c:pt idx="3">
                  <c:v>37</c:v>
                </c:pt>
                <c:pt idx="4">
                  <c:v>40</c:v>
                </c:pt>
                <c:pt idx="5">
                  <c:v>42</c:v>
                </c:pt>
                <c:pt idx="6">
                  <c:v>48</c:v>
                </c:pt>
              </c:numCache>
            </c:numRef>
          </c:val>
          <c:smooth val="0"/>
          <c:extLst>
            <c:ext xmlns:c16="http://schemas.microsoft.com/office/drawing/2014/chart" uri="{C3380CC4-5D6E-409C-BE32-E72D297353CC}">
              <c16:uniqueId val="{0000000F-D9D7-0C45-93F8-411FE385A3D7}"/>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63854184"/>
        <c:axId val="563854840"/>
      </c:lineChart>
      <c:dateAx>
        <c:axId val="563854184"/>
        <c:scaling>
          <c:orientation val="minMax"/>
        </c:scaling>
        <c:delete val="0"/>
        <c:axPos val="b"/>
        <c:numFmt formatCode="m/d/yy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ja-JP" sz="900" b="0" i="0" u="none" strike="noStrike" kern="1200" spc="20" baseline="0">
                <a:solidFill>
                  <a:schemeClr val="dk1">
                    <a:lumMod val="65000"/>
                    <a:lumOff val="35000"/>
                  </a:schemeClr>
                </a:solidFill>
                <a:latin typeface="+mn-lt"/>
                <a:ea typeface="+mn-ea"/>
                <a:cs typeface="+mn-cs"/>
              </a:defRPr>
            </a:pPr>
            <a:endParaRPr lang="en-US"/>
          </a:p>
        </c:txPr>
        <c:crossAx val="563854840"/>
        <c:crosses val="autoZero"/>
        <c:auto val="1"/>
        <c:lblOffset val="100"/>
        <c:baseTimeUnit val="days"/>
      </c:dateAx>
      <c:valAx>
        <c:axId val="5638548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spc="20" baseline="0">
                <a:solidFill>
                  <a:schemeClr val="dk1">
                    <a:lumMod val="65000"/>
                    <a:lumOff val="35000"/>
                  </a:schemeClr>
                </a:solidFill>
                <a:latin typeface="+mn-lt"/>
                <a:ea typeface="+mn-ea"/>
                <a:cs typeface="+mn-cs"/>
              </a:defRPr>
            </a:pPr>
            <a:endParaRPr lang="en-US"/>
          </a:p>
        </c:txPr>
        <c:crossAx val="563854184"/>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overlay val="0"/>
      <c:spPr>
        <a:noFill/>
        <a:ln>
          <a:noFill/>
        </a:ln>
        <a:effectLst/>
      </c:spPr>
      <c:txPr>
        <a:bodyPr rot="0" spcFirstLastPara="1" vertOverflow="ellipsis" vert="horz" wrap="square" anchor="ctr" anchorCtr="1"/>
        <a:lstStyle/>
        <a:p>
          <a:pPr>
            <a:defRPr lang="ja-JP"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13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Another great announcement today related to conformance. We have a free self-certification web app and – as of today – we are announcing a huge revamp. The updated web app aligns with the user experience in sister projects, and provides a responsive interface for computers, tablets and mobile phones.</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rgbClr val="00B4C2"/>
                </a:solidFill>
                <a:latin typeface="+mn-lt"/>
                <a:ea typeface="Calibri"/>
                <a:cs typeface="Calibri"/>
                <a:sym typeface="Calibri"/>
              </a:rPr>
              <a:t>Our </a:t>
            </a:r>
            <a:r>
              <a:rPr lang="en-US" sz="1200" b="0" i="0" u="none" strike="noStrike" cap="none" dirty="0">
                <a:solidFill>
                  <a:schemeClr val="dk1"/>
                </a:solidFill>
                <a:latin typeface="+mn-lt"/>
                <a:ea typeface="Calibri"/>
                <a:cs typeface="Calibri"/>
                <a:sym typeface="Calibri"/>
              </a:rPr>
              <a:t>free self-certification web app is pretty flexible, both in the context of OpenChain Conformance, and in allowing companies to conduct health checks of their processes. Usage is private until companies choose to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545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rgbClr val="00B4C2"/>
                </a:solidFill>
                <a:latin typeface="+mn-lt"/>
                <a:ea typeface="Calibri"/>
                <a:cs typeface="Calibri"/>
                <a:sym typeface="Calibri"/>
              </a:rPr>
              <a:t>This is an important point: our various infrastructure and resources are used to address challenges both inside and outside of the project. Around half the users of the </a:t>
            </a:r>
            <a:r>
              <a:rPr lang="en-US" sz="1200" b="0" i="0" u="none" strike="noStrike" cap="none" dirty="0">
                <a:solidFill>
                  <a:schemeClr val="dk1"/>
                </a:solidFill>
                <a:latin typeface="+mn-lt"/>
                <a:ea typeface="Calibri"/>
                <a:cs typeface="Calibri"/>
                <a:sym typeface="Calibri"/>
              </a:rPr>
              <a:t>free self-certification web app are conducting internal health checks.</a:t>
            </a: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611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4280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62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training slides are only one part of the materials that the OpenChain Project provides to help companies of all sizes engage with and adopt the OpenChain standard for compliance in the supply chain.</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5633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place a strong emphasis on making sure the calls and the project mailing lists can be found and joined by anyone.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23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a lot of progress around the project in 2018 and expect to significantly increase our activities and adoption in 2019.</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591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good illustration is from our Japan Work Group, which has steadily built out a pro-active series of workshops focused on practical outcomes to support adoption.</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8294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is complemented by a substantial local – and Japanese speaking – mailing list.</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1360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all about making everything more effective. A good concept to capture this is that we are raising all the boats, a process that will benefit all.</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1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t>
            </a:r>
            <a:r>
              <a:rPr lang="en-US" sz="1200" b="0" i="0" u="none" strike="noStrike" cap="none">
                <a:solidFill>
                  <a:schemeClr val="dk1"/>
                </a:solidFill>
                <a:latin typeface="Calibri"/>
                <a:ea typeface="Calibri"/>
                <a:cs typeface="Calibri"/>
                <a:sym typeface="Calibri"/>
              </a:rPr>
              <a:t>a quick </a:t>
            </a:r>
            <a:r>
              <a:rPr lang="en-US" sz="1200" b="0" i="0" u="none" strike="noStrike" cap="none" dirty="0">
                <a:solidFill>
                  <a:schemeClr val="dk1"/>
                </a:solidFill>
                <a:latin typeface="Calibri"/>
                <a:ea typeface="Calibri"/>
                <a:cs typeface="Calibri"/>
                <a:sym typeface="Calibri"/>
              </a:rPr>
              <a:t>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the solution to addressing open source compliance in the supply chain in an effective, efficient </a:t>
            </a:r>
            <a:r>
              <a:rPr lang="en-US" sz="1200" b="0" i="0" u="none" strike="noStrike" cap="none">
                <a:solidFill>
                  <a:schemeClr val="dk1"/>
                </a:solidFill>
                <a:latin typeface="Calibri"/>
                <a:ea typeface="Calibri"/>
                <a:cs typeface="Calibri"/>
                <a:sym typeface="Calibri"/>
              </a:rPr>
              <a:t>manner.</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3073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dirty="0">
                <a:solidFill>
                  <a:srgbClr val="888888"/>
                </a:solidFill>
                <a:latin typeface="Calibri"/>
                <a:ea typeface="Calibri"/>
                <a:cs typeface="Calibri"/>
                <a:sym typeface="Calibri"/>
              </a:rPr>
              <a:t>OpenChain Project - The Linux Foundation</a:t>
            </a: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a:t>
            </a:r>
            <a:endParaRPr dirty="0"/>
          </a:p>
        </p:txBody>
      </p:sp>
    </p:spTree>
    <p:extLst>
      <p:ext uri="{BB962C8B-B14F-4D97-AF65-F5344CB8AC3E}">
        <p14:creationId xmlns:p14="http://schemas.microsoft.com/office/powerpoint/2010/main" val="218251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6" name="Picture 5">
            <a:extLst>
              <a:ext uri="{FF2B5EF4-FFF2-40B4-BE49-F238E27FC236}">
                <a16:creationId xmlns:a16="http://schemas.microsoft.com/office/drawing/2014/main" id="{F714D253-9D75-B646-B458-EF32840755CC}"/>
              </a:ext>
            </a:extLst>
          </p:cNvPr>
          <p:cNvPicPr>
            <a:picLocks noChangeAspect="1"/>
          </p:cNvPicPr>
          <p:nvPr/>
        </p:nvPicPr>
        <p:blipFill rotWithShape="1">
          <a:blip r:embed="rId3"/>
          <a:srcRect r="5225" b="-1"/>
          <a:stretch/>
        </p:blipFill>
        <p:spPr>
          <a:xfrm>
            <a:off x="321733" y="321733"/>
            <a:ext cx="11548534" cy="6214534"/>
          </a:xfrm>
          <a:prstGeom prst="rect">
            <a:avLst/>
          </a:prstGeom>
        </p:spPr>
      </p:pic>
      <p:sp>
        <p:nvSpPr>
          <p:cNvPr id="309" name="Shape 309"/>
          <p:cNvSpPr txBox="1">
            <a:spLocks noGrp="1"/>
          </p:cNvSpPr>
          <p:nvPr>
            <p:ph type="sldNum" idx="12"/>
          </p:nvPr>
        </p:nvSpPr>
        <p:spPr>
          <a:xfrm>
            <a:off x="8610600" y="651539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chemeClr val="tx1">
                    <a:tint val="75000"/>
                  </a:schemeClr>
                </a:solidFill>
                <a:latin typeface="+mn-lt"/>
                <a:ea typeface="+mn-ea"/>
                <a:cs typeface="+mn-cs"/>
                <a:sym typeface="Calibri"/>
              </a:rPr>
              <a:pPr marR="0" lvl="0" indent="0">
                <a:spcBef>
                  <a:spcPts val="0"/>
                </a:spcBef>
                <a:spcAft>
                  <a:spcPts val="600"/>
                </a:spcAft>
                <a:buClr>
                  <a:srgbClr val="898989"/>
                </a:buClr>
                <a:buSzPts val="300"/>
                <a:buFont typeface="Calibri"/>
                <a:buNone/>
              </a:pPr>
              <a:t>5</a:t>
            </a:fld>
            <a:endParaRPr lang="en-US" b="0" i="0" u="none" strike="noStrike" kern="1200" cap="none">
              <a:solidFill>
                <a:schemeClr val="tx1">
                  <a:tint val="75000"/>
                </a:schemeClr>
              </a:solidFill>
              <a:latin typeface="+mn-lt"/>
              <a:ea typeface="+mn-ea"/>
              <a:cs typeface="+mn-cs"/>
              <a:sym typeface="Calibri"/>
            </a:endParaRPr>
          </a:p>
        </p:txBody>
      </p:sp>
    </p:spTree>
    <p:extLst>
      <p:ext uri="{BB962C8B-B14F-4D97-AF65-F5344CB8AC3E}">
        <p14:creationId xmlns:p14="http://schemas.microsoft.com/office/powerpoint/2010/main" val="362202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257D305C-A1D3-1740-84CC-F81530967C51}"/>
              </a:ext>
            </a:extLst>
          </p:cNvPr>
          <p:cNvPicPr>
            <a:picLocks noChangeAspect="1"/>
          </p:cNvPicPr>
          <p:nvPr/>
        </p:nvPicPr>
        <p:blipFill rotWithShape="1">
          <a:blip r:embed="rId3"/>
          <a:srcRect l="18501" t="17851" r="17712" b="3932"/>
          <a:stretch/>
        </p:blipFill>
        <p:spPr>
          <a:xfrm>
            <a:off x="2255573" y="1412776"/>
            <a:ext cx="7776865" cy="5184576"/>
          </a:xfrm>
          <a:prstGeom prst="rect">
            <a:avLst/>
          </a:prstGeom>
          <a:effectLst>
            <a:outerShdw blurRad="63500" sx="102000" sy="102000" algn="ctr" rotWithShape="0">
              <a:prstClr val="black">
                <a:alpha val="40000"/>
              </a:prstClr>
            </a:outerShdw>
          </a:effectLst>
        </p:spPr>
      </p:pic>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12</a:t>
            </a:fld>
            <a:endParaRPr lang="en-US" b="0" i="0" u="none" strike="noStrike" kern="1200" cap="none">
              <a:solidFill>
                <a:srgbClr val="FFFFFF"/>
              </a:solidFill>
              <a:latin typeface="+mn-lt"/>
              <a:ea typeface="+mn-ea"/>
              <a:cs typeface="+mn-cs"/>
              <a:sym typeface="Calibri"/>
            </a:endParaRPr>
          </a:p>
        </p:txBody>
      </p:sp>
      <p:sp>
        <p:nvSpPr>
          <p:cNvPr id="4" name="Google Shape;285;p35">
            <a:extLst>
              <a:ext uri="{FF2B5EF4-FFF2-40B4-BE49-F238E27FC236}">
                <a16:creationId xmlns:a16="http://schemas.microsoft.com/office/drawing/2014/main" id="{F4251283-DAB6-DD4A-BD61-049384AFE29C}"/>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Publicly Announced Conformant Programs</a:t>
            </a:r>
            <a:endParaRPr dirty="0"/>
          </a:p>
        </p:txBody>
      </p:sp>
    </p:spTree>
    <p:extLst>
      <p:ext uri="{BB962C8B-B14F-4D97-AF65-F5344CB8AC3E}">
        <p14:creationId xmlns:p14="http://schemas.microsoft.com/office/powerpoint/2010/main" val="9138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7" y="643467"/>
            <a:ext cx="5571067" cy="557106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884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New Responsive Self-Certification App</a:t>
            </a:r>
            <a:endParaRPr dirty="0"/>
          </a:p>
        </p:txBody>
      </p:sp>
      <p:pic>
        <p:nvPicPr>
          <p:cNvPr id="4" name="Picture 3">
            <a:extLst>
              <a:ext uri="{FF2B5EF4-FFF2-40B4-BE49-F238E27FC236}">
                <a16:creationId xmlns:a16="http://schemas.microsoft.com/office/drawing/2014/main" id="{D8A52FF4-29FB-894A-81E3-39F8B008B23A}"/>
              </a:ext>
            </a:extLst>
          </p:cNvPr>
          <p:cNvPicPr>
            <a:picLocks noChangeAspect="1"/>
          </p:cNvPicPr>
          <p:nvPr/>
        </p:nvPicPr>
        <p:blipFill>
          <a:blip r:embed="rId3"/>
          <a:stretch>
            <a:fillRect/>
          </a:stretch>
        </p:blipFill>
        <p:spPr>
          <a:xfrm>
            <a:off x="3387699" y="1479598"/>
            <a:ext cx="5416602" cy="51166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068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Self-Certify or “Health Check” for free and in private:</a:t>
            </a:r>
            <a:br>
              <a:rPr lang="en-CA" dirty="0"/>
            </a:br>
            <a:r>
              <a:rPr lang="en-CA" dirty="0"/>
              <a:t> </a:t>
            </a:r>
            <a:br>
              <a:rPr lang="en-CA" dirty="0"/>
            </a:br>
            <a:r>
              <a:rPr lang="en-CA" dirty="0">
                <a:hlinkClick r:id="rId3"/>
              </a:rPr>
              <a:t>https://certification.openchainproject.org</a:t>
            </a:r>
            <a:r>
              <a:rPr lang="en-CA" dirty="0"/>
              <a:t>  </a:t>
            </a:r>
            <a:endParaRPr dirty="0"/>
          </a:p>
        </p:txBody>
      </p:sp>
    </p:spTree>
    <p:extLst>
      <p:ext uri="{BB962C8B-B14F-4D97-AF65-F5344CB8AC3E}">
        <p14:creationId xmlns:p14="http://schemas.microsoft.com/office/powerpoint/2010/main" val="364686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45% of organizations access the web app for conformance, 45% access it for health checks.</a:t>
            </a:r>
            <a:endParaRPr dirty="0"/>
          </a:p>
        </p:txBody>
      </p:sp>
    </p:spTree>
    <p:extLst>
      <p:ext uri="{BB962C8B-B14F-4D97-AF65-F5344CB8AC3E}">
        <p14:creationId xmlns:p14="http://schemas.microsoft.com/office/powerpoint/2010/main" val="206170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Audited Certification is an Option</a:t>
            </a:r>
            <a:endParaRPr dirty="0"/>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8" y="2093739"/>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6" y="2536913"/>
            <a:ext cx="6089449" cy="2755475"/>
          </a:xfrm>
          <a:prstGeom prst="rect">
            <a:avLst/>
          </a:prstGeom>
        </p:spPr>
      </p:pic>
    </p:spTree>
    <p:extLst>
      <p:ext uri="{BB962C8B-B14F-4D97-AF65-F5344CB8AC3E}">
        <p14:creationId xmlns:p14="http://schemas.microsoft.com/office/powerpoint/2010/main" val="3501112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D2528A2E-0ACD-874B-AFEB-08F03863546B}"/>
              </a:ext>
            </a:extLst>
          </p:cNvPr>
          <p:cNvPicPr>
            <a:picLocks noChangeAspect="1"/>
          </p:cNvPicPr>
          <p:nvPr/>
        </p:nvPicPr>
        <p:blipFill rotWithShape="1">
          <a:blip r:embed="rId3"/>
          <a:srcRect t="13668"/>
          <a:stretch/>
        </p:blipFill>
        <p:spPr>
          <a:xfrm>
            <a:off x="1672736" y="1508787"/>
            <a:ext cx="8846529" cy="5021565"/>
          </a:xfrm>
          <a:prstGeom prst="rect">
            <a:avLst/>
          </a:prstGeom>
          <a:effectLst>
            <a:outerShdw blurRad="63500" sx="102000" sy="102000" algn="ctr" rotWithShape="0">
              <a:prstClr val="black">
                <a:alpha val="40000"/>
              </a:prstClr>
            </a:outerShdw>
          </a:effectLst>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is Community First</a:t>
            </a:r>
            <a:endParaRPr dirty="0"/>
          </a:p>
        </p:txBody>
      </p:sp>
    </p:spTree>
    <p:extLst>
      <p:ext uri="{BB962C8B-B14F-4D97-AF65-F5344CB8AC3E}">
        <p14:creationId xmlns:p14="http://schemas.microsoft.com/office/powerpoint/2010/main" val="1381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119" name="Rectangle 1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29" descr="Screen Shot 2017-11-17 at 10.08.23.png"/>
          <p:cNvPicPr preferRelativeResize="0"/>
          <p:nvPr/>
        </p:nvPicPr>
        <p:blipFill rotWithShape="1">
          <a:blip r:embed="rId3">
            <a:extLst/>
          </a:blip>
          <a:srcRect/>
          <a:stretch/>
        </p:blipFill>
        <p:spPr>
          <a:xfrm>
            <a:off x="889396" y="643467"/>
            <a:ext cx="10413208" cy="557106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126" name="Rectangle 1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oogle Shape;249;p30" descr="Screen Shot 2017-11-17 at 10.08.35.png"/>
          <p:cNvPicPr preferRelativeResize="0"/>
          <p:nvPr/>
        </p:nvPicPr>
        <p:blipFill rotWithShape="1">
          <a:blip r:embed="rId3">
            <a:extLst/>
          </a:blip>
          <a:srcRect t="1310" r="1" b="4063"/>
          <a:stretch/>
        </p:blipFill>
        <p:spPr>
          <a:xfrm>
            <a:off x="643467" y="719527"/>
            <a:ext cx="10905066" cy="549500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8E1CBEA-7D4C-CA48-9F05-EF8682C9472B}"/>
              </a:ext>
            </a:extLst>
          </p:cNvPr>
          <p:cNvPicPr>
            <a:picLocks noChangeAspect="1"/>
          </p:cNvPicPr>
          <p:nvPr/>
        </p:nvPicPr>
        <p:blipFill>
          <a:blip r:embed="rId3"/>
          <a:stretch>
            <a:fillRect/>
          </a:stretch>
        </p:blipFill>
        <p:spPr>
          <a:xfrm>
            <a:off x="9443" y="0"/>
            <a:ext cx="12173113" cy="6858000"/>
          </a:xfrm>
          <a:prstGeom prst="rect">
            <a:avLst/>
          </a:prstGeom>
        </p:spPr>
      </p:pic>
    </p:spTree>
    <p:extLst>
      <p:ext uri="{BB962C8B-B14F-4D97-AF65-F5344CB8AC3E}">
        <p14:creationId xmlns:p14="http://schemas.microsoft.com/office/powerpoint/2010/main" val="1313705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99B8CCCE-552A-2D4F-B9C8-4F7C39CF41A4}"/>
              </a:ext>
            </a:extLst>
          </p:cNvPr>
          <p:cNvPicPr>
            <a:picLocks noChangeAspect="1"/>
          </p:cNvPicPr>
          <p:nvPr/>
        </p:nvPicPr>
        <p:blipFill rotWithShape="1">
          <a:blip r:embed="rId3"/>
          <a:srcRect b="1747"/>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25</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3811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Recent Progress</a:t>
            </a:r>
            <a:endParaRPr sz="4400" b="0" i="0" u="none" strike="noStrike" cap="none" dirty="0">
              <a:solidFill>
                <a:srgbClr val="00B4C2"/>
              </a:solidFill>
              <a:latin typeface="Calibri"/>
              <a:ea typeface="Calibri"/>
              <a:cs typeface="Calibri"/>
              <a:sym typeface="Calibri"/>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 in Europe, Asia and the Americas</a:t>
            </a:r>
          </a:p>
          <a:p>
            <a:pPr marL="457200" marR="0" lvl="0" indent="-228600" algn="l" rtl="0">
              <a:lnSpc>
                <a:spcPct val="90000"/>
              </a:lnSpc>
              <a:spcBef>
                <a:spcPts val="0"/>
              </a:spcBef>
              <a:spcAft>
                <a:spcPts val="0"/>
              </a:spcAft>
              <a:buClr>
                <a:srgbClr val="7F7F7F"/>
              </a:buClr>
              <a:buSzPts val="2800"/>
              <a:buFont typeface="Arial"/>
              <a:buAutoNum type="arabicPeriod"/>
            </a:pPr>
            <a:endParaRPr lang="en-US" dirty="0"/>
          </a:p>
          <a:p>
            <a:pPr indent="-228600">
              <a:spcBef>
                <a:spcPts val="0"/>
              </a:spcBef>
              <a:buFont typeface="Arial"/>
              <a:buAutoNum type="arabicPeriod"/>
            </a:pPr>
            <a:r>
              <a:rPr lang="en-CA" dirty="0"/>
              <a:t> Significant new board members like Toshiba, Facebook, Google, Uber and Microsoft </a:t>
            </a:r>
          </a:p>
          <a:p>
            <a:pPr marL="457200" marR="0" lvl="0" indent="-228600" algn="l" rtl="0">
              <a:lnSpc>
                <a:spcPct val="90000"/>
              </a:lnSpc>
              <a:spcBef>
                <a:spcPts val="0"/>
              </a:spcBef>
              <a:spcAft>
                <a:spcPts val="0"/>
              </a:spcAft>
              <a:buClr>
                <a:srgbClr val="7F7F7F"/>
              </a:buClr>
              <a:buSzPts val="2800"/>
              <a:buFont typeface="Arial"/>
              <a:buAutoNum type="arabicPeriod"/>
            </a:pPr>
            <a:endParaRPr lang="en-CA" dirty="0"/>
          </a:p>
          <a:p>
            <a:pPr indent="-228600">
              <a:spcBef>
                <a:spcPts val="0"/>
              </a:spcBef>
              <a:buFont typeface="Arial"/>
              <a:buAutoNum type="arabicPeriod"/>
            </a:pPr>
            <a:r>
              <a:rPr lang="en-US" dirty="0"/>
              <a:t> A move towards formal standardization via the PAS process for ISO with ETA Q1 2020</a:t>
            </a:r>
          </a:p>
        </p:txBody>
      </p:sp>
    </p:spTree>
    <p:extLst>
      <p:ext uri="{BB962C8B-B14F-4D97-AF65-F5344CB8AC3E}">
        <p14:creationId xmlns:p14="http://schemas.microsoft.com/office/powerpoint/2010/main" val="237724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Title 3">
            <a:extLst>
              <a:ext uri="{FF2B5EF4-FFF2-40B4-BE49-F238E27FC236}">
                <a16:creationId xmlns:a16="http://schemas.microsoft.com/office/drawing/2014/main" id="{15869835-235F-AC47-9357-EFFEFD787684}"/>
              </a:ext>
            </a:extLst>
          </p:cNvPr>
          <p:cNvSpPr>
            <a:spLocks noGrp="1"/>
          </p:cNvSpPr>
          <p:nvPr>
            <p:ph type="title"/>
          </p:nvPr>
        </p:nvSpPr>
        <p:spPr/>
        <p:txBody>
          <a:bodyPr/>
          <a:lstStyle/>
          <a:p>
            <a:r>
              <a:rPr lang="en-US" dirty="0"/>
              <a:t>Meetings in Japan</a:t>
            </a:r>
          </a:p>
        </p:txBody>
      </p:sp>
      <p:graphicFrame>
        <p:nvGraphicFramePr>
          <p:cNvPr id="5" name="グラフ 2">
            <a:extLst>
              <a:ext uri="{FF2B5EF4-FFF2-40B4-BE49-F238E27FC236}">
                <a16:creationId xmlns:a16="http://schemas.microsoft.com/office/drawing/2014/main" id="{4EBA0CAD-EB55-A14C-92A0-EF4EDB39ABB0}"/>
              </a:ext>
            </a:extLst>
          </p:cNvPr>
          <p:cNvGraphicFramePr>
            <a:graphicFrameLocks/>
          </p:cNvGraphicFramePr>
          <p:nvPr>
            <p:extLst/>
          </p:nvPr>
        </p:nvGraphicFramePr>
        <p:xfrm>
          <a:off x="1471038" y="1508787"/>
          <a:ext cx="9249925" cy="4697117"/>
        </p:xfrm>
        <a:graphic>
          <a:graphicData uri="http://schemas.openxmlformats.org/drawingml/2006/chart">
            <c:chart xmlns:c="http://schemas.openxmlformats.org/drawingml/2006/chart" xmlns:r="http://schemas.openxmlformats.org/officeDocument/2006/relationships" r:id="rId3"/>
          </a:graphicData>
        </a:graphic>
      </p:graphicFrame>
      <p:sp>
        <p:nvSpPr>
          <p:cNvPr id="6" name="矢印: 右 27">
            <a:extLst>
              <a:ext uri="{FF2B5EF4-FFF2-40B4-BE49-F238E27FC236}">
                <a16:creationId xmlns:a16="http://schemas.microsoft.com/office/drawing/2014/main" id="{00457322-6A78-FD43-8378-620F1D85E354}"/>
              </a:ext>
            </a:extLst>
          </p:cNvPr>
          <p:cNvSpPr/>
          <p:nvPr/>
        </p:nvSpPr>
        <p:spPr>
          <a:xfrm>
            <a:off x="6096000" y="1904546"/>
            <a:ext cx="3250019" cy="452903"/>
          </a:xfrm>
          <a:prstGeom prst="rightArrow">
            <a:avLst/>
          </a:prstGeom>
          <a:solidFill>
            <a:schemeClr val="accent6">
              <a:lumMod val="75000"/>
            </a:schemeClr>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normAutofit fontScale="62500" lnSpcReduction="20000"/>
          </a:bodyPr>
          <a:lstStyle/>
          <a:p>
            <a:pPr algn="ctr"/>
            <a:endParaRPr lang="ja-JP" altLang="en-US" sz="1800" dirty="0"/>
          </a:p>
        </p:txBody>
      </p:sp>
      <p:sp>
        <p:nvSpPr>
          <p:cNvPr id="7" name="テキスト ボックス 28">
            <a:extLst>
              <a:ext uri="{FF2B5EF4-FFF2-40B4-BE49-F238E27FC236}">
                <a16:creationId xmlns:a16="http://schemas.microsoft.com/office/drawing/2014/main" id="{F9CCA399-3C15-3A48-A2C2-1FD6D267B2CE}"/>
              </a:ext>
            </a:extLst>
          </p:cNvPr>
          <p:cNvSpPr txBox="1"/>
          <p:nvPr/>
        </p:nvSpPr>
        <p:spPr>
          <a:xfrm>
            <a:off x="6602621" y="1678989"/>
            <a:ext cx="2146727" cy="307777"/>
          </a:xfrm>
          <a:prstGeom prst="rect">
            <a:avLst/>
          </a:prstGeom>
          <a:noFill/>
        </p:spPr>
        <p:txBody>
          <a:bodyPr wrap="square" rtlCol="0">
            <a:spAutoFit/>
          </a:bodyPr>
          <a:lstStyle/>
          <a:p>
            <a:r>
              <a:rPr lang="en-US" altLang="ja-JP" dirty="0"/>
              <a:t>Sub</a:t>
            </a:r>
            <a:r>
              <a:rPr lang="ja-JP" altLang="en-US" dirty="0"/>
              <a:t> </a:t>
            </a:r>
            <a:r>
              <a:rPr lang="en-US" altLang="ja-JP" dirty="0"/>
              <a:t>Group</a:t>
            </a:r>
            <a:r>
              <a:rPr lang="ja-JP" altLang="en-US" dirty="0"/>
              <a:t>活動開始</a:t>
            </a:r>
          </a:p>
        </p:txBody>
      </p:sp>
    </p:spTree>
    <p:extLst>
      <p:ext uri="{BB962C8B-B14F-4D97-AF65-F5344CB8AC3E}">
        <p14:creationId xmlns:p14="http://schemas.microsoft.com/office/powerpoint/2010/main" val="1536338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3" name="Title 2">
            <a:extLst>
              <a:ext uri="{FF2B5EF4-FFF2-40B4-BE49-F238E27FC236}">
                <a16:creationId xmlns:a16="http://schemas.microsoft.com/office/drawing/2014/main" id="{FBDEFEC7-5E46-D541-A07E-5A939506B5CA}"/>
              </a:ext>
            </a:extLst>
          </p:cNvPr>
          <p:cNvSpPr>
            <a:spLocks noGrp="1"/>
          </p:cNvSpPr>
          <p:nvPr>
            <p:ph type="title"/>
          </p:nvPr>
        </p:nvSpPr>
        <p:spPr/>
        <p:txBody>
          <a:bodyPr/>
          <a:lstStyle/>
          <a:p>
            <a:r>
              <a:rPr lang="en-US" dirty="0"/>
              <a:t>Japanese Mailing List</a:t>
            </a:r>
          </a:p>
        </p:txBody>
      </p:sp>
      <p:graphicFrame>
        <p:nvGraphicFramePr>
          <p:cNvPr id="4" name="グラフ 5">
            <a:extLst>
              <a:ext uri="{FF2B5EF4-FFF2-40B4-BE49-F238E27FC236}">
                <a16:creationId xmlns:a16="http://schemas.microsoft.com/office/drawing/2014/main" id="{CC064AB1-225E-6843-808D-BA0D0950FBAF}"/>
              </a:ext>
            </a:extLst>
          </p:cNvPr>
          <p:cNvGraphicFramePr>
            <a:graphicFrameLocks/>
          </p:cNvGraphicFramePr>
          <p:nvPr>
            <p:extLst/>
          </p:nvPr>
        </p:nvGraphicFramePr>
        <p:xfrm>
          <a:off x="892513" y="1413753"/>
          <a:ext cx="10406975" cy="50791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9759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OpenChain: raising all the boats for the benefit of all.</a:t>
            </a:r>
            <a:endParaRPr dirty="0"/>
          </a:p>
        </p:txBody>
      </p:sp>
    </p:spTree>
    <p:extLst>
      <p:ext uri="{BB962C8B-B14F-4D97-AF65-F5344CB8AC3E}">
        <p14:creationId xmlns:p14="http://schemas.microsoft.com/office/powerpoint/2010/main" val="272708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17" name="Straight Connector 1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3354631" y="1763382"/>
            <a:ext cx="2560320" cy="3325090"/>
          </a:xfrm>
          <a:prstGeom prst="rect">
            <a:avLst/>
          </a:prstGeom>
        </p:spPr>
      </p:pic>
      <p:cxnSp>
        <p:nvCxnSpPr>
          <p:cNvPr id="119" name="Straight Connector 1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D162F2C-026F-D947-9DDA-369F5B0DF283}"/>
              </a:ext>
            </a:extLst>
          </p:cNvPr>
          <p:cNvPicPr>
            <a:picLocks noChangeAspect="1"/>
          </p:cNvPicPr>
          <p:nvPr/>
        </p:nvPicPr>
        <p:blipFill>
          <a:blip r:embed="rId5"/>
          <a:stretch>
            <a:fillRect/>
          </a:stretch>
        </p:blipFill>
        <p:spPr>
          <a:xfrm>
            <a:off x="6235726" y="1768762"/>
            <a:ext cx="2560320" cy="3314330"/>
          </a:xfrm>
          <a:prstGeom prst="rect">
            <a:avLst/>
          </a:prstGeom>
        </p:spPr>
      </p:pic>
      <p:cxnSp>
        <p:nvCxnSpPr>
          <p:cNvPr id="121" name="Straight Connector 1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6"/>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This is how we address software in the supply chain.</a:t>
            </a:r>
            <a:endParaRPr dirty="0"/>
          </a:p>
        </p:txBody>
      </p:sp>
    </p:spTree>
    <p:extLst>
      <p:ext uri="{BB962C8B-B14F-4D97-AF65-F5344CB8AC3E}">
        <p14:creationId xmlns:p14="http://schemas.microsoft.com/office/powerpoint/2010/main" val="2114757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organizations of all sizes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37" name="Google Shape;285;p35">
            <a:extLst>
              <a:ext uri="{FF2B5EF4-FFF2-40B4-BE49-F238E27FC236}">
                <a16:creationId xmlns:a16="http://schemas.microsoft.com/office/drawing/2014/main" id="{884C5250-6671-6A46-96A4-0E079FE1368F}"/>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Defines Inflection Points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1503</Words>
  <Application>Microsoft Macintosh PowerPoint</Application>
  <PresentationFormat>Widescreen</PresentationFormat>
  <Paragraphs>124</Paragraphs>
  <Slides>32</Slides>
  <Notes>32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Calibri</vt:lpstr>
      <vt:lpstr>Office Theme</vt:lpstr>
      <vt:lpstr>Office Theme</vt:lpstr>
      <vt:lpstr>PowerPoint Presentation</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organizations of all sizes in all markets.</vt:lpstr>
      <vt:lpstr>OpenChain Defines Inflection Points</vt:lpstr>
      <vt:lpstr>Companies have the flexibility to decide the content of each specific process, policies and training.</vt:lpstr>
      <vt:lpstr>OpenChain is run by user companies for user companies.</vt:lpstr>
      <vt:lpstr>PowerPoint Presentation</vt:lpstr>
      <vt:lpstr>Publicly Announced Conformant Programs</vt:lpstr>
      <vt:lpstr>PowerPoint Presentation</vt:lpstr>
      <vt:lpstr>Our New Responsive Self-Certification App</vt:lpstr>
      <vt:lpstr>Self-Certify or “Health Check” for free and in private:   https://certification.openchainproject.org  </vt:lpstr>
      <vt:lpstr>45% of organizations access the web app for conformance, 45% access it for health checks.</vt:lpstr>
      <vt:lpstr>If a company can answer “Yes” to each question they are OpenChain Conformant.</vt:lpstr>
      <vt:lpstr>Audited Certification is an Option</vt:lpstr>
      <vt:lpstr>OpenChain is Community First</vt:lpstr>
      <vt:lpstr>The OpenChain Project provides reference material to help with conformance.</vt:lpstr>
      <vt:lpstr>PowerPoint Presentation</vt:lpstr>
      <vt:lpstr>PowerPoint Presentation</vt:lpstr>
      <vt:lpstr>PowerPoint Presentation</vt:lpstr>
      <vt:lpstr>Work Teams supporting OpenChain:</vt:lpstr>
      <vt:lpstr>PowerPoint Presentation</vt:lpstr>
      <vt:lpstr>Recent Progress</vt:lpstr>
      <vt:lpstr>Meetings in Japan</vt:lpstr>
      <vt:lpstr>Japanese Mailing List</vt:lpstr>
      <vt:lpstr>OpenChain: raising all the boats for the benefit of all.</vt:lpstr>
      <vt:lpstr>This is how we address software in the supply chain.</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1</cp:revision>
  <dcterms:created xsi:type="dcterms:W3CDTF">2019-04-09T08:37:53Z</dcterms:created>
  <dcterms:modified xsi:type="dcterms:W3CDTF">2019-04-09T08:39:07Z</dcterms:modified>
</cp:coreProperties>
</file>